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2CAA-8D92-476F-BA54-C4807885DB7A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BE72-4AF0-421B-9EFB-96DD9C35CB37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8614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2CAA-8D92-476F-BA54-C4807885DB7A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BE72-4AF0-421B-9EFB-96DD9C35C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4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2CAA-8D92-476F-BA54-C4807885DB7A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BE72-4AF0-421B-9EFB-96DD9C35C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327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2CAA-8D92-476F-BA54-C4807885DB7A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BE72-4AF0-421B-9EFB-96DD9C35CB3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8166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2CAA-8D92-476F-BA54-C4807885DB7A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BE72-4AF0-421B-9EFB-96DD9C35C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2292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2CAA-8D92-476F-BA54-C4807885DB7A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BE72-4AF0-421B-9EFB-96DD9C35CB3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7117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2CAA-8D92-476F-BA54-C4807885DB7A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BE72-4AF0-421B-9EFB-96DD9C35C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76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2CAA-8D92-476F-BA54-C4807885DB7A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BE72-4AF0-421B-9EFB-96DD9C35C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214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2CAA-8D92-476F-BA54-C4807885DB7A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BE72-4AF0-421B-9EFB-96DD9C35C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201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2CAA-8D92-476F-BA54-C4807885DB7A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BE72-4AF0-421B-9EFB-96DD9C35C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751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2CAA-8D92-476F-BA54-C4807885DB7A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BE72-4AF0-421B-9EFB-96DD9C35C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102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2CAA-8D92-476F-BA54-C4807885DB7A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BE72-4AF0-421B-9EFB-96DD9C35C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39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2CAA-8D92-476F-BA54-C4807885DB7A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BE72-4AF0-421B-9EFB-96DD9C35C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629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2CAA-8D92-476F-BA54-C4807885DB7A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BE72-4AF0-421B-9EFB-96DD9C35C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289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2CAA-8D92-476F-BA54-C4807885DB7A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BE72-4AF0-421B-9EFB-96DD9C35C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880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2CAA-8D92-476F-BA54-C4807885DB7A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BE72-4AF0-421B-9EFB-96DD9C35C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683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2CAA-8D92-476F-BA54-C4807885DB7A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BE72-4AF0-421B-9EFB-96DD9C35C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892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90B2CAA-8D92-476F-BA54-C4807885DB7A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1BBBE72-4AF0-421B-9EFB-96DD9C35C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2011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23D5718-4F10-C078-F26D-70E616FAFDAA}"/>
              </a:ext>
            </a:extLst>
          </p:cNvPr>
          <p:cNvSpPr txBox="1"/>
          <p:nvPr/>
        </p:nvSpPr>
        <p:spPr>
          <a:xfrm>
            <a:off x="0" y="206477"/>
            <a:ext cx="12034684" cy="11264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buClr>
                <a:srgbClr val="000000"/>
              </a:buClr>
              <a:buSzPts val="1600"/>
              <a:tabLst>
                <a:tab pos="640080" algn="l"/>
              </a:tabLst>
            </a:pPr>
            <a:r>
              <a:rPr lang="zh-TW" altLang="en-US" sz="5400" b="1" u="dbl" kern="2600" dirty="0">
                <a:solidFill>
                  <a:schemeClr val="bg1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第十</a:t>
            </a:r>
            <a:r>
              <a:rPr lang="zh-CN" altLang="en-US" sz="5400" b="1" u="dbl" kern="2600">
                <a:solidFill>
                  <a:schemeClr val="bg1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九</a:t>
            </a:r>
            <a:r>
              <a:rPr lang="zh-TW" altLang="en-US" sz="5400" b="1" u="dbl" kern="2600">
                <a:solidFill>
                  <a:schemeClr val="bg1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課 </a:t>
            </a:r>
            <a:r>
              <a:rPr lang="zh-TW" sz="5400" b="1" u="dbl" kern="260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肢</a:t>
            </a:r>
            <a:r>
              <a:rPr lang="zh-TW" sz="5400" b="1" u="dbl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體生活的操練</a:t>
            </a:r>
            <a:endParaRPr lang="en-US" sz="5400" b="1" u="dbl" kern="2600" dirty="0">
              <a:solidFill>
                <a:schemeClr val="bg1"/>
              </a:solidFill>
              <a:effectLst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182880" marR="0" algn="ctr">
              <a:buNone/>
            </a:pPr>
            <a:r>
              <a:rPr lang="en-US" sz="3600" b="1" u="none" strike="noStrike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 </a:t>
            </a:r>
            <a:r>
              <a:rPr lang="zh-TW" sz="3600" b="1" u="sng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經文</a:t>
            </a:r>
            <a:r>
              <a:rPr lang="en-US" altLang="zh-TW" sz="3600" b="1" u="sng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sz="3600" b="1" u="sng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哥林多前書</a:t>
            </a:r>
            <a:r>
              <a:rPr lang="en-US" altLang="zh-TW" sz="3600" b="1" u="sng" kern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12:</a:t>
            </a:r>
            <a:r>
              <a:rPr lang="en-US" sz="3600" b="1" u="sng" kern="260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12-27</a:t>
            </a:r>
            <a:r>
              <a:rPr lang="en-US" sz="3600" b="1" u="sng" kern="2600" dirty="0">
                <a:solidFill>
                  <a:schemeClr val="bg1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zh-TW" sz="3600" b="1" u="sng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以弗所書</a:t>
            </a:r>
            <a:r>
              <a:rPr lang="en-US" altLang="zh-TW" sz="3600" b="1" u="sng" kern="260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1:</a:t>
            </a:r>
            <a:r>
              <a:rPr lang="en-US" sz="3600" b="1" u="sng" kern="260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17-23</a:t>
            </a:r>
            <a:r>
              <a:rPr lang="en-US" sz="3600" b="1" u="sng" kern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,4:</a:t>
            </a:r>
            <a:r>
              <a:rPr lang="en-US" sz="3600" b="1" u="sng" kern="260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1-7</a:t>
            </a:r>
            <a:r>
              <a:rPr lang="en-US" sz="3600" b="1" u="sng" kern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en-US" sz="3600" b="1" u="sng" kern="260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15-16</a:t>
            </a:r>
            <a:endParaRPr lang="en-US" sz="3600" b="1" kern="2600" dirty="0">
              <a:solidFill>
                <a:schemeClr val="accent2">
                  <a:lumMod val="60000"/>
                  <a:lumOff val="40000"/>
                </a:schemeClr>
              </a:solidFill>
              <a:effectLst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0" marR="0" algn="ctr">
              <a:buNone/>
            </a:pPr>
            <a:r>
              <a:rPr lang="zh-TW" sz="3600" b="1" u="sng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羅馬書</a:t>
            </a:r>
            <a:r>
              <a:rPr lang="en-US" altLang="zh-TW" sz="3600" b="1" u="sng" kern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12:</a:t>
            </a:r>
            <a:r>
              <a:rPr lang="en-US" sz="3600" b="1" u="sng" kern="260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3-5</a:t>
            </a:r>
            <a:r>
              <a:rPr lang="en-US" sz="3600" b="1" u="sng" kern="2600" dirty="0">
                <a:solidFill>
                  <a:schemeClr val="bg1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zh-TW" sz="3600" b="1" u="sng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腓立比書</a:t>
            </a:r>
            <a:r>
              <a:rPr lang="en-US" altLang="zh-TW" sz="3600" b="1" u="sng" kern="260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2:</a:t>
            </a:r>
            <a:r>
              <a:rPr lang="en-US" sz="3600" b="1" u="sng" kern="260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1-5</a:t>
            </a:r>
          </a:p>
          <a:p>
            <a:pPr marL="0" marR="0" algn="ctr">
              <a:buNone/>
            </a:pPr>
            <a:endParaRPr lang="en-US" sz="3600" b="1" kern="2600" dirty="0">
              <a:solidFill>
                <a:schemeClr val="accent2">
                  <a:lumMod val="60000"/>
                  <a:lumOff val="40000"/>
                </a:schemeClr>
              </a:solidFill>
              <a:effectLst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zh-TW" sz="4800" b="1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教會是基督的身體</a:t>
            </a:r>
            <a:r>
              <a:rPr lang="en-US" altLang="zh-TW" sz="4800" b="1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zh-TW" sz="4800" b="1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基督是教會的頭</a:t>
            </a:r>
            <a:r>
              <a:rPr lang="en-US" altLang="zh-TW" sz="4800" b="1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zh-TW" sz="4800" b="1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是教會的主和全體的救主</a:t>
            </a:r>
            <a:r>
              <a:rPr lang="en-US" altLang="zh-TW" sz="4800" b="1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lang="zh-TW" sz="4800" b="1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信徒們在基督裡彼此互為肢體</a:t>
            </a:r>
            <a:r>
              <a:rPr lang="en-US" altLang="zh-TW" sz="4800" b="1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zh-TW" sz="4800" b="1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如同手足是非常親密的關係</a:t>
            </a:r>
            <a:r>
              <a:rPr lang="en-US" altLang="zh-TW" sz="4800" b="1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zh-TW" sz="4800" b="1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同屬神家中的一分子</a:t>
            </a:r>
            <a:r>
              <a:rPr lang="en-US" altLang="zh-TW" sz="4800" b="1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zh-TW" sz="4800" b="1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是主內弟兄姊妹</a:t>
            </a:r>
            <a:r>
              <a:rPr lang="en-US" altLang="zh-TW" sz="4800" b="1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zh-TW" sz="4800" b="1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應該有美好的肢體生活</a:t>
            </a:r>
            <a:r>
              <a:rPr lang="en-US" altLang="zh-TW" sz="4800" b="1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endParaRPr lang="en-US" sz="4800" b="1" kern="2600" dirty="0">
              <a:solidFill>
                <a:schemeClr val="bg1"/>
              </a:solidFill>
              <a:effectLst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3600" b="1" u="none" strike="noStrike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 </a:t>
            </a:r>
            <a:endParaRPr lang="en-US" sz="3600" b="1" kern="2600" dirty="0">
              <a:solidFill>
                <a:schemeClr val="bg1"/>
              </a:solidFill>
              <a:effectLst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indent="-731520" algn="just">
              <a:buNone/>
            </a:pPr>
            <a:endParaRPr lang="en-US" sz="3600" b="1" kern="2600" dirty="0">
              <a:solidFill>
                <a:schemeClr val="bg1"/>
              </a:solidFill>
              <a:effectLst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3600" b="1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 </a:t>
            </a:r>
          </a:p>
          <a:p>
            <a:pPr marL="457200" marR="0" algn="just">
              <a:buNone/>
            </a:pPr>
            <a:r>
              <a:rPr lang="en-US" sz="3600" b="1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br>
              <a:rPr lang="en-US" sz="3600" b="1" u="sng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</a:br>
            <a:endParaRPr lang="en-US" sz="3600" b="1" dirty="0">
              <a:solidFill>
                <a:schemeClr val="bg1"/>
              </a:solidFill>
              <a:effectLst/>
            </a:endParaRPr>
          </a:p>
          <a:p>
            <a:pPr marL="0" marR="0" algn="just">
              <a:buNone/>
            </a:pPr>
            <a:r>
              <a:rPr lang="en-US" sz="3600" b="1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 </a:t>
            </a:r>
          </a:p>
          <a:p>
            <a:pPr marL="342900" marR="0" lvl="0" indent="-342900" algn="just">
              <a:buSzPts val="1200"/>
              <a:buFont typeface="DFKai-SB" panose="03000509000000000000" pitchFamily="65" charset="-120"/>
              <a:buAutoNum type="ea1ChtPlain"/>
              <a:tabLst>
                <a:tab pos="457200" algn="l"/>
              </a:tabLst>
            </a:pPr>
            <a:endParaRPr lang="en-US" sz="3600" b="1" kern="2600" dirty="0">
              <a:solidFill>
                <a:schemeClr val="bg1"/>
              </a:solidFill>
              <a:effectLst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sz="3600" b="1" kern="26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75071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2DB385-3EAD-2AE4-69C3-84E6F432D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8C7965-64C4-5D21-469F-CC34497D9410}"/>
              </a:ext>
            </a:extLst>
          </p:cNvPr>
          <p:cNvSpPr txBox="1"/>
          <p:nvPr/>
        </p:nvSpPr>
        <p:spPr>
          <a:xfrm>
            <a:off x="383458" y="412956"/>
            <a:ext cx="1134151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457200" algn="l"/>
              </a:tabLst>
              <a:defRPr/>
            </a:pPr>
            <a:r>
              <a:rPr kumimoji="0" lang="zh-CN" altLang="en-US" sz="48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三</a:t>
            </a:r>
            <a:r>
              <a:rPr kumimoji="0" lang="en-US" altLang="zh-CN" sz="48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48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肢體生活的要素</a:t>
            </a:r>
            <a:r>
              <a:rPr kumimoji="0" lang="zh-TW" altLang="en-US" sz="48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：</a:t>
            </a:r>
            <a:endParaRPr kumimoji="0" lang="en-US" sz="48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彼此接納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羅</a:t>
            </a:r>
            <a:r>
              <a:rPr lang="en-US" altLang="zh-TW" sz="4400" b="1" kern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15: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彼此饒恕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32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彼此相顧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林前</a:t>
            </a:r>
            <a:r>
              <a:rPr lang="en-US" altLang="zh-TW" sz="4400" b="1" kern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12: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25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彼此相愛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約</a:t>
            </a:r>
            <a:r>
              <a:rPr lang="en-US" altLang="zh-TW" sz="4400" b="1" kern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13: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34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彼此親熱 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羅</a:t>
            </a:r>
            <a:r>
              <a:rPr lang="en-US" altLang="zh-TW" sz="4400" b="1" kern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12: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10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6.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彼此推讓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羅</a:t>
            </a:r>
            <a:r>
              <a:rPr lang="en-US" altLang="zh-TW" sz="4400" b="1" kern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12: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10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048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E18E40-2D0C-436A-2759-011644E6A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540590-9716-262B-699C-B5BD34BC5033}"/>
              </a:ext>
            </a:extLst>
          </p:cNvPr>
          <p:cNvSpPr txBox="1"/>
          <p:nvPr/>
        </p:nvSpPr>
        <p:spPr>
          <a:xfrm>
            <a:off x="530941" y="619432"/>
            <a:ext cx="11090787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7.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凡事謙虛 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85800" algn="l"/>
                <a:tab pos="13716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8.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凡事溫柔 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9.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凡事忍耐 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03250" algn="l"/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10.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愛心寬容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03250" algn="l"/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11.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和平聯絡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03250" algn="l"/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12.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保守合一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03250" algn="l"/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13.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同喜同憂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羅</a:t>
            </a:r>
            <a:r>
              <a:rPr lang="en-US" altLang="zh-TW" sz="4400" b="1" kern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12: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15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03250" algn="l"/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14.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同甘共苦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林前</a:t>
            </a:r>
            <a:r>
              <a:rPr lang="en-US" altLang="zh-TW" sz="4400" b="1" kern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12: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26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09252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968EEF-E658-1AF6-863C-92F6C9F6D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74304B-4D7C-34EB-B004-404566B2C0F9}"/>
              </a:ext>
            </a:extLst>
          </p:cNvPr>
          <p:cNvSpPr txBox="1"/>
          <p:nvPr/>
        </p:nvSpPr>
        <p:spPr>
          <a:xfrm>
            <a:off x="457200" y="811160"/>
            <a:ext cx="1134151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457200" algn="l"/>
              </a:tabLst>
              <a:defRPr/>
            </a:pPr>
            <a:r>
              <a:rPr kumimoji="0" lang="zh-CN" altLang="en-US" sz="48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四</a:t>
            </a:r>
            <a:r>
              <a:rPr kumimoji="0" lang="en-US" altLang="zh-CN" sz="48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48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肢體生活的關鍵</a:t>
            </a:r>
            <a:r>
              <a:rPr kumimoji="0" lang="zh-TW" altLang="en-US" sz="48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：</a:t>
            </a:r>
            <a:endParaRPr kumimoji="0" lang="en-US" sz="48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基督是主的體認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腓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10</a:t>
            </a:r>
            <a:r>
              <a:rPr lang="en-US" sz="4400" b="1" kern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約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13: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13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聖靈充滿的必要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5: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18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以基督的心為心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腓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同心相愛的決心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腓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看別人比自己強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腓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6.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看自己合乎中道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羅</a:t>
            </a:r>
            <a:r>
              <a:rPr lang="en-US" altLang="zh-TW" sz="4400" b="1" kern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12: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150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D570B8-FBF5-BCDE-1799-7267BE953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16D512-A57A-799B-08AE-13FA0B82042D}"/>
              </a:ext>
            </a:extLst>
          </p:cNvPr>
          <p:cNvSpPr txBox="1"/>
          <p:nvPr/>
        </p:nvSpPr>
        <p:spPr>
          <a:xfrm>
            <a:off x="575187" y="766915"/>
            <a:ext cx="10958052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457200" algn="l"/>
              </a:tabLst>
              <a:defRPr/>
            </a:pPr>
            <a:r>
              <a:rPr kumimoji="0" lang="zh-CN" altLang="en-US" sz="48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五</a:t>
            </a:r>
            <a:r>
              <a:rPr kumimoji="0" lang="en-US" altLang="zh-CN" sz="48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48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肢體生活的結果</a:t>
            </a:r>
            <a:r>
              <a:rPr kumimoji="0" lang="en-US" altLang="zh-TW" sz="48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8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果效</a:t>
            </a:r>
            <a:r>
              <a:rPr kumimoji="0" lang="en-US" altLang="zh-TW" sz="48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r>
              <a:rPr kumimoji="0" lang="zh-TW" altLang="en-US" sz="48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：</a:t>
            </a:r>
            <a:endParaRPr kumimoji="0" lang="en-US" sz="48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和睦同居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詩</a:t>
            </a:r>
            <a:r>
              <a:rPr lang="en-US" altLang="zh-TW" sz="44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133: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喜樂滿足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腓二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福音興旺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腓一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，啟三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教會建立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弗四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11-12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信徒長進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弗四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13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16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6.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榮耀主名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太五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16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971588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41E3B7-4B58-6528-7AD5-BD4AB730D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5FEA0AB-79D9-22E3-0BDB-9B5CB5A8E282}"/>
              </a:ext>
            </a:extLst>
          </p:cNvPr>
          <p:cNvSpPr txBox="1"/>
          <p:nvPr/>
        </p:nvSpPr>
        <p:spPr>
          <a:xfrm>
            <a:off x="589935" y="1504335"/>
            <a:ext cx="1144474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457200" algn="l"/>
              </a:tabLst>
              <a:defRPr/>
            </a:pPr>
            <a:r>
              <a:rPr kumimoji="0" lang="zh-CN" altLang="en-US" sz="54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六</a:t>
            </a:r>
            <a:r>
              <a:rPr kumimoji="0" lang="en-US" altLang="zh-CN" sz="54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54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問題</a:t>
            </a:r>
            <a:r>
              <a:rPr kumimoji="0" lang="zh-TW" altLang="en-US" sz="5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：</a:t>
            </a:r>
            <a:endParaRPr kumimoji="0" lang="en-US" sz="5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kumimoji="0" lang="en-US" altLang="zh-TW" sz="48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kumimoji="0" lang="zh-TW" altLang="en-US" sz="48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為什麼每位基督徒都必須在教會中過肢</a:t>
            </a:r>
            <a:endParaRPr kumimoji="0" lang="en-US" altLang="zh-TW" sz="48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lang="en-US" altLang="zh-TW" sz="48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kumimoji="0" lang="zh-TW" altLang="en-US" sz="48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體的生活？</a:t>
            </a:r>
            <a:endParaRPr kumimoji="0" lang="en-US" sz="48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kumimoji="0" lang="en-US" altLang="zh-TW" sz="48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kumimoji="0" lang="zh-TW" altLang="en-US" sz="48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肢體生活的根據是什麼？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637590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2B90BF-3824-02CE-8E26-75D4C00CC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A5290D-5D60-B7A4-C3FB-586E65DAFC1A}"/>
              </a:ext>
            </a:extLst>
          </p:cNvPr>
          <p:cNvSpPr txBox="1"/>
          <p:nvPr/>
        </p:nvSpPr>
        <p:spPr>
          <a:xfrm>
            <a:off x="0" y="147483"/>
            <a:ext cx="1219200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457200" algn="l"/>
              </a:tabLst>
              <a:defRPr/>
            </a:pPr>
            <a:r>
              <a:rPr kumimoji="0" lang="zh-CN" altLang="en-US" sz="48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七</a:t>
            </a:r>
            <a:r>
              <a:rPr kumimoji="0" lang="en-US" altLang="zh-CN" sz="48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48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實際操練</a:t>
            </a:r>
            <a:r>
              <a:rPr kumimoji="0" lang="en-US" altLang="zh-TW" sz="48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8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作業</a:t>
            </a:r>
            <a:r>
              <a:rPr kumimoji="0" lang="en-US" sz="4800" b="1" i="0" u="none" strike="noStrike" kern="2600" cap="small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Homework</a:t>
            </a:r>
            <a:r>
              <a:rPr kumimoji="0" lang="en-US" altLang="zh-TW" sz="48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r>
              <a:rPr kumimoji="0" lang="zh-TW" altLang="en-US" sz="48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：</a:t>
            </a:r>
            <a:endParaRPr kumimoji="0" lang="en-US" sz="48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向 神作委身彼此相愛的禱告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反省在教會中是否對任何人有成見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偏見或嫌隙。</a:t>
            </a:r>
            <a:endParaRPr kumimoji="0" lang="en-US" altLang="zh-TW" sz="44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lang="en-US" altLang="zh-TW" sz="44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求神赦免並主動去與那人和好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反省那些是阻止我們同心相愛的因素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求神幫助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lang="en-US" altLang="zh-TW" sz="44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將其一一的挪去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想想現在那個肢體有疾病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難處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缺乏及特別的</a:t>
            </a:r>
            <a:endParaRPr kumimoji="0" lang="en-US" altLang="zh-TW" sz="44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lang="en-US" altLang="zh-TW" sz="44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需要或靈性上有軟弱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冷淡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退後的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我們有沒有</a:t>
            </a:r>
            <a:endParaRPr kumimoji="0" lang="en-US" altLang="zh-TW" sz="44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>
                <a:tab pos="685800" algn="l"/>
              </a:tabLst>
              <a:defRPr/>
            </a:pPr>
            <a:r>
              <a:rPr lang="en-US" altLang="zh-TW" sz="44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常為他們禱告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並主動的去安慰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關懷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幫助他們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?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797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AF6BD0-2F59-88F2-E1C0-735E40578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E78117-055E-2855-851C-DDFD57EC93DE}"/>
              </a:ext>
            </a:extLst>
          </p:cNvPr>
          <p:cNvSpPr txBox="1"/>
          <p:nvPr/>
        </p:nvSpPr>
        <p:spPr>
          <a:xfrm>
            <a:off x="0" y="309716"/>
            <a:ext cx="11990439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【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哥林多前書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】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十二</a:t>
            </a:r>
            <a:r>
              <a:rPr kumimoji="0" lang="en-US" sz="40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12-27 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12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就如身子是一個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卻有許多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肢體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而且肢體雖多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仍是一個身子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基督也是這樣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13</a:t>
            </a: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baseline="300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我們不拘是猶太人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是希利尼人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是為奴的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是自主的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都從一位聖靈受洗</a:t>
            </a: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成了一個身體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飲於一位聖靈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14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身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子原不是一個肢體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乃是許多肢體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15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設若腳說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我不是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手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所以不屬乎身子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他不能因此就不屬乎身子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16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設若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耳說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我不是眼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所以不屬乎身子</a:t>
            </a: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他也不能因此就不</a:t>
            </a:r>
            <a:endParaRPr lang="en-US" altLang="zh-TW" sz="4000" b="1" kern="2600" dirty="0">
              <a:solidFill>
                <a:prstClr val="black"/>
              </a:solidFill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屬乎身子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17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若全身是眼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從那裡聽聲呢</a:t>
            </a: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若全身是耳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從那裡聞味呢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18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但如今神自己的意思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把肢體俱各安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排在身上了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19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若都是一個肢體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身子在那裡呢</a:t>
            </a: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endParaRPr kumimoji="0" lang="en-US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638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8818E2-B50A-4FF7-CFDB-978ED1728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EE1BFA-74F1-2C20-BC8C-7DE1439294B6}"/>
              </a:ext>
            </a:extLst>
          </p:cNvPr>
          <p:cNvSpPr txBox="1"/>
          <p:nvPr/>
        </p:nvSpPr>
        <p:spPr>
          <a:xfrm>
            <a:off x="147484" y="353961"/>
            <a:ext cx="11798709" cy="6629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2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但如今肢體是多的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身子卻是一個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2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21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眼不能對手說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我用不著你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頭也不能對腳說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我用不著你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2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22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不但如此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身上肢體人以為軟弱的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更是不可少的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2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23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身上肢體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我們看為不體面的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越發給他加上體面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不俊美的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越發得著俊美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2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24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我們俊美的肢體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自然用不著裝飾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但神配搭這身子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把加倍的體面給那有缺欠的肢體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2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25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免得身上分門別類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總要肢體彼此相顧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2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26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若一個肢體受苦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所有的肢體就一同受苦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若一個肢體得榮耀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所有的肢體就一同快樂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2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27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你們就是基督的身子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並且各自作肢體</a:t>
            </a:r>
            <a:r>
              <a:rPr kumimoji="0" lang="en-US" altLang="zh-TW" sz="42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endParaRPr lang="en-US" sz="4200" dirty="0"/>
          </a:p>
        </p:txBody>
      </p:sp>
    </p:spTree>
    <p:extLst>
      <p:ext uri="{BB962C8B-B14F-4D97-AF65-F5344CB8AC3E}">
        <p14:creationId xmlns:p14="http://schemas.microsoft.com/office/powerpoint/2010/main" val="2498026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D279F0-619A-2324-EF2F-76B6F016B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B465C06-E3E4-A452-D5BE-87AF7E4C7436}"/>
              </a:ext>
            </a:extLst>
          </p:cNvPr>
          <p:cNvSpPr txBox="1"/>
          <p:nvPr/>
        </p:nvSpPr>
        <p:spPr>
          <a:xfrm>
            <a:off x="0" y="250723"/>
            <a:ext cx="12192000" cy="687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【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以弗所書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】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一</a:t>
            </a:r>
            <a:r>
              <a:rPr kumimoji="0" lang="en-US" sz="40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17-23 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17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求我們主耶穌基督的神</a:t>
            </a: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榮耀的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父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將那賜人智慧和啟示的靈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賞給你們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使你們真知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道他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18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並且照明你們心中的眼睛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使你們知道他的恩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召有何等指望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他在聖徒中得的基業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有何等豐盛的榮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耀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19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並知道他向我們這信的人所顯的能力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是何等浩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大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就是照他在基督身上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所運行的大能大力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使他從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死裡復活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叫他在天上坐在自己的右邊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21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遠超過一切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執政的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掌權的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有能的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主治的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和一切有名的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不但是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今世的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連來世的也都超過了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22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又將萬有服在他的腳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下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使他為教會作萬有之首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23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教會是他的身體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是那充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滿萬有者所充滿的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endParaRPr kumimoji="0" lang="en-US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706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F0ADAB-64B9-8299-640C-1EFD7FD79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02B3B2-85D3-53D5-29CA-9677B5849215}"/>
              </a:ext>
            </a:extLst>
          </p:cNvPr>
          <p:cNvSpPr txBox="1"/>
          <p:nvPr/>
        </p:nvSpPr>
        <p:spPr>
          <a:xfrm>
            <a:off x="0" y="324465"/>
            <a:ext cx="12049432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【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以弗所書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】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四</a:t>
            </a:r>
            <a:r>
              <a:rPr kumimoji="0" lang="en-US" sz="40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1-7</a:t>
            </a:r>
            <a:r>
              <a:rPr lang="en-US" sz="4000" b="1" kern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en-US" sz="40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15-16 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我為主被囚的勸你們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既然蒙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召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行事為人就當與蒙召的恩相稱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凡事謙虛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溫柔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忍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耐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用愛心互相寬容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用和平彼此聯絡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竭力保守聖靈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所賜合而為一的心</a:t>
            </a: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身體只有一個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聖靈只有一個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正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如你們蒙召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同有一個指望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一主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一信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一洗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一神</a:t>
            </a: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就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是眾人的父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超乎眾人之上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貫乎眾人之中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也住在眾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人之內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我們各人蒙恩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都是照基督所量給各人的恩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賜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… 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15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惟用愛心說誠實話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凡事長進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連於元首基督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0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16</a:t>
            </a: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baseline="300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全身都靠他聯絡得合式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百節各按各職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照著各體的功</a:t>
            </a:r>
            <a:endParaRPr kumimoji="0" lang="en-US" altLang="zh-TW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用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彼此相助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便叫身體漸漸增長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在愛中建立自己</a:t>
            </a:r>
            <a:r>
              <a:rPr kumimoji="0" lang="en-US" altLang="zh-TW" sz="40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endParaRPr kumimoji="0" lang="en-US" sz="40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492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2F47AE-DCF8-332A-3D32-7CCCED9D9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2A1543-179B-D201-35BA-FF02141E8926}"/>
              </a:ext>
            </a:extLst>
          </p:cNvPr>
          <p:cNvSpPr txBox="1"/>
          <p:nvPr/>
        </p:nvSpPr>
        <p:spPr>
          <a:xfrm>
            <a:off x="147484" y="648928"/>
            <a:ext cx="1182820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【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羅馬書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】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十二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3-5 </a:t>
            </a:r>
            <a:r>
              <a:rPr kumimoji="0" lang="en-US" sz="44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我憑著所賜我的恩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對你們</a:t>
            </a:r>
            <a:endParaRPr kumimoji="0" lang="en-US" altLang="zh-TW" sz="44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4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各人說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不要看自己過於所當看的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要照著神所</a:t>
            </a:r>
            <a:endParaRPr kumimoji="0" lang="en-US" altLang="zh-TW" sz="44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4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分給各人信心的大小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看得合乎中道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4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正如我們</a:t>
            </a:r>
            <a:endParaRPr kumimoji="0" lang="en-US" altLang="zh-TW" sz="44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4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一個身子上有好些肢體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肢體也不都是一樣的</a:t>
            </a:r>
            <a:endParaRPr kumimoji="0" lang="en-US" altLang="zh-TW" sz="44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4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用處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4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我們這許多人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在基督裡成為一身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互相</a:t>
            </a:r>
            <a:endParaRPr kumimoji="0" lang="en-US" altLang="zh-TW" sz="44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731520" marR="0" lvl="0" indent="-73152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4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聯絡作肢體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也是如此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33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DDB196-93A3-8176-029B-F38D8745C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CE63FFC-333C-CCD7-961B-CEF0B8D74AA0}"/>
              </a:ext>
            </a:extLst>
          </p:cNvPr>
          <p:cNvSpPr txBox="1"/>
          <p:nvPr/>
        </p:nvSpPr>
        <p:spPr>
          <a:xfrm>
            <a:off x="132734" y="545690"/>
            <a:ext cx="12059265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【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腓立比書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】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二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1-5 </a:t>
            </a:r>
            <a:r>
              <a:rPr kumimoji="0" lang="en-US" sz="44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所以在基督裡若有甚麼勸勉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愛心有甚麼安慰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聖靈有甚麼交通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心中有甚麼慈悲憐憫</a:t>
            </a:r>
            <a:r>
              <a:rPr lang="en-US" altLang="zh-TW" sz="44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en-US" sz="44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你們就是意念相同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愛心相同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有一樣的心思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有一樣的意念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使我的喜樂可以滿足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4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凡事不可結黨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不可貪圖虛浮的榮耀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只要存心謙卑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各人看別人比自己強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4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各人不要單顧自己的事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也要顧別人的事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en-US" sz="4400" b="1" i="0" u="none" strike="noStrike" kern="2600" cap="none" spc="0" normalizeH="0" baseline="3000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你們當以基督耶穌的心為心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86985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15AD6F-1BFD-2374-45AF-F5226CCB8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A9BA59-0669-8EA5-2C55-8EA07B2DAB5E}"/>
              </a:ext>
            </a:extLst>
          </p:cNvPr>
          <p:cNvSpPr txBox="1"/>
          <p:nvPr/>
        </p:nvSpPr>
        <p:spPr>
          <a:xfrm>
            <a:off x="634181" y="1371599"/>
            <a:ext cx="10589341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457200" algn="l"/>
              </a:tabLst>
              <a:defRPr/>
            </a:pPr>
            <a:r>
              <a:rPr kumimoji="0" lang="zh-CN" altLang="en-US" sz="54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一</a:t>
            </a:r>
            <a:r>
              <a:rPr kumimoji="0" lang="en-US" altLang="zh-CN" sz="54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54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肢體生活的定義</a:t>
            </a:r>
            <a:r>
              <a:rPr kumimoji="0" lang="zh-TW" altLang="en-US" sz="5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：</a:t>
            </a:r>
            <a:endParaRPr kumimoji="0" lang="en-US" sz="5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45720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簡單而言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肢體生活是互信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互愛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互依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互助的生活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717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E2657E-E6E3-4DEE-CC25-F6BD27B55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660EFC-A923-E33A-641D-EBE9867D541A}"/>
              </a:ext>
            </a:extLst>
          </p:cNvPr>
          <p:cNvSpPr txBox="1"/>
          <p:nvPr/>
        </p:nvSpPr>
        <p:spPr>
          <a:xfrm>
            <a:off x="250722" y="309716"/>
            <a:ext cx="11636477" cy="6924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457200" algn="l"/>
              </a:tabLst>
              <a:defRPr/>
            </a:pPr>
            <a:r>
              <a:rPr kumimoji="0" lang="zh-CN" altLang="en-US" sz="48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二</a:t>
            </a:r>
            <a:r>
              <a:rPr kumimoji="0" lang="en-US" altLang="zh-CN" sz="48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4800" b="1" i="0" u="sng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肢體生活的基礎</a:t>
            </a:r>
            <a:r>
              <a:rPr kumimoji="0" lang="zh-TW" altLang="en-US" sz="48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：</a:t>
            </a:r>
            <a:endParaRPr kumimoji="0" lang="en-US" sz="48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85800" algn="l"/>
              </a:tabLst>
              <a:defRPr/>
            </a:pPr>
            <a:r>
              <a:rPr lang="en-US" altLang="zh-TW" sz="4400" b="1" kern="2600" dirty="0">
                <a:solidFill>
                  <a:prstClr val="black"/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一主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一信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en-US" altLang="zh-TW" sz="4400" b="1" kern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一浸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一心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一身體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6.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一聖靈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7.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一天父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R="0" lvl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tabLst>
                <a:tab pos="685800" algn="l"/>
              </a:tabLst>
              <a:defRPr/>
            </a:pP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8.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一指望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﹝</a:t>
            </a:r>
            <a:r>
              <a:rPr kumimoji="0" lang="zh-TW" alt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弗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4:</a:t>
            </a: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kumimoji="0" lang="en-US" altLang="zh-TW" sz="4400" b="1" i="0" u="none" strike="noStrike" kern="26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﹞</a:t>
            </a:r>
            <a:endParaRPr kumimoji="0" lang="en-US" sz="4400" b="1" i="0" u="none" strike="noStrike" kern="26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Garamond" panose="02020404030301010803" pitchFamily="18" charset="0"/>
              <a:ea typeface="DFKai-SB" panose="03000509000000000000" pitchFamily="65" charset="-120"/>
              <a:cs typeface="Times New Roman" panose="02020603050405020304" pitchFamily="18" charset="0"/>
            </a:endParaRPr>
          </a:p>
          <a:p>
            <a:pPr marL="45720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26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DFKai-SB" panose="03000509000000000000" pitchFamily="65" charset="-12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52503288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115</TotalTime>
  <Words>2052</Words>
  <Application>Microsoft Office PowerPoint</Application>
  <PresentationFormat>Widescreen</PresentationFormat>
  <Paragraphs>107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DFKai-SB</vt:lpstr>
      <vt:lpstr>Century Gothic</vt:lpstr>
      <vt:lpstr>Garamond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門徒訓練班講義-Lesson19</dc:title>
  <dc:creator>Xiaohong Liu</dc:creator>
  <cp:lastModifiedBy>Wei Qing</cp:lastModifiedBy>
  <cp:revision>23</cp:revision>
  <dcterms:created xsi:type="dcterms:W3CDTF">2025-11-21T19:51:36Z</dcterms:created>
  <dcterms:modified xsi:type="dcterms:W3CDTF">2026-05-29T15:27:10Z</dcterms:modified>
</cp:coreProperties>
</file>