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8614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751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102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239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629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289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880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683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892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43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327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8166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2292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7117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5762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2142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201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90B2CAA-8D92-476F-BA54-C4807885DB7A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1BBBE72-4AF0-421B-9EFB-96DD9C35C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2011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372F860-A1D2-3F00-E018-F17338EAA33A}"/>
              </a:ext>
            </a:extLst>
          </p:cNvPr>
          <p:cNvSpPr txBox="1"/>
          <p:nvPr/>
        </p:nvSpPr>
        <p:spPr>
          <a:xfrm>
            <a:off x="235975" y="250723"/>
            <a:ext cx="11769212" cy="13421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buClr>
                <a:srgbClr val="000000"/>
              </a:buClr>
              <a:buSzPts val="1600"/>
              <a:tabLst>
                <a:tab pos="640080" algn="l"/>
              </a:tabLst>
            </a:pPr>
            <a:r>
              <a:rPr lang="zh-TW" altLang="en-US" sz="5400" b="1" u="dbl" kern="2600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第</a:t>
            </a:r>
            <a:r>
              <a:rPr lang="zh-CN" altLang="en-US" sz="5400" b="1" u="dbl" kern="2600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二</a:t>
            </a:r>
            <a:r>
              <a:rPr lang="zh-TW" altLang="en-US" sz="5400" b="1" u="dbl" kern="2600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十</a:t>
            </a:r>
            <a:r>
              <a:rPr lang="zh-CN" altLang="en-US" sz="5400" b="1" u="dbl" kern="2600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三</a:t>
            </a:r>
            <a:r>
              <a:rPr lang="zh-TW" altLang="en-US" sz="5400" b="1" u="dbl" kern="2600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課 </a:t>
            </a:r>
            <a:r>
              <a:rPr lang="zh-TW" sz="5400" b="1" u="dbl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認識死亡</a:t>
            </a:r>
            <a:r>
              <a:rPr lang="zh-TW" sz="5400" b="1" u="dbl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的操練</a:t>
            </a:r>
            <a:endParaRPr lang="en-US" sz="5400" b="1" u="dbl" kern="2600" dirty="0">
              <a:solidFill>
                <a:schemeClr val="bg1"/>
              </a:solidFill>
              <a:effectLst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3600" b="1" u="none" strike="noStrike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  <a:r>
              <a:rPr lang="zh-TW" sz="3600" b="1" u="sng" kern="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主題經文</a:t>
            </a:r>
            <a:r>
              <a:rPr lang="en-US" altLang="zh-TW" sz="3600" b="1" u="sng" kern="0" cap="small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sz="3600" b="1" u="sng" kern="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帖撒羅尼迦前書</a:t>
            </a:r>
            <a:r>
              <a:rPr lang="en-US" sz="3600" b="1" u="sng" kern="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en-US" sz="36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sz="3600" b="1" u="sng" kern="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13-18</a:t>
            </a:r>
            <a:r>
              <a:rPr lang="en-US" sz="3600" b="1" u="sng" kern="0" cap="small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3600" b="1" u="sng" kern="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啟示錄</a:t>
            </a:r>
            <a:r>
              <a:rPr lang="en-US" sz="3600" b="1" u="sng" kern="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14</a:t>
            </a:r>
            <a:r>
              <a:rPr lang="en-US" sz="36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sz="3600" b="1" u="sng" kern="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</a:t>
            </a:r>
            <a:r>
              <a:rPr lang="en-US" sz="3600" b="1" u="sng" kern="0" cap="small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3600" b="1" u="sng" kern="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詩篇</a:t>
            </a:r>
            <a:r>
              <a:rPr lang="en-US" sz="3600" b="1" u="sng" kern="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116</a:t>
            </a:r>
            <a:r>
              <a:rPr lang="en-US" sz="36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sz="3600" b="1" u="sng" kern="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15</a:t>
            </a:r>
            <a:r>
              <a:rPr lang="en-US" sz="3600" b="1" u="sng" kern="0" cap="small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</a:p>
          <a:p>
            <a:pPr marL="0" marR="0">
              <a:buNone/>
            </a:pPr>
            <a:r>
              <a:rPr lang="en-US" altLang="zh-TW" sz="3600" b="1" kern="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        </a:t>
            </a:r>
            <a:r>
              <a:rPr lang="zh-TW" sz="3600" b="1" u="sng" kern="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腓立比書</a:t>
            </a:r>
            <a:r>
              <a:rPr lang="en-US" sz="3600" b="1" u="sng" kern="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en-US" sz="36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sz="3600" b="1" u="sng" kern="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21-23</a:t>
            </a:r>
            <a:r>
              <a:rPr lang="en-US" sz="3600" b="1" u="sng" kern="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3600" b="1" u="sng" kern="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約翰福音</a:t>
            </a:r>
            <a:r>
              <a:rPr lang="en-US" sz="3600" b="1" u="sng" kern="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14</a:t>
            </a:r>
            <a:r>
              <a:rPr lang="en-US" sz="36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sz="3600" b="1" u="sng" kern="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1-3</a:t>
            </a:r>
            <a:r>
              <a:rPr lang="en-US" sz="3600" b="1" u="sng" kern="0" cap="small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3600" b="1" u="sng" kern="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希伯來書</a:t>
            </a:r>
            <a:r>
              <a:rPr lang="en-US" sz="3600" b="1" u="sng" kern="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</a:t>
            </a:r>
            <a:r>
              <a:rPr lang="en-US" sz="36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sz="3600" b="1" u="sng" kern="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22-24</a:t>
            </a:r>
            <a:r>
              <a:rPr lang="en-US" sz="3600" b="1" u="sng" kern="0" cap="small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</a:p>
          <a:p>
            <a:pPr marL="0" marR="0">
              <a:buNone/>
            </a:pPr>
            <a:r>
              <a:rPr lang="en-US" altLang="zh-TW" sz="3600" b="1" kern="0" cap="small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        </a:t>
            </a:r>
            <a:r>
              <a:rPr lang="zh-TW" sz="3600" b="1" u="sng" kern="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哥林多前書</a:t>
            </a:r>
            <a:r>
              <a:rPr lang="en-US" sz="3600" b="1" u="sng" kern="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15</a:t>
            </a:r>
            <a:r>
              <a:rPr lang="en-US" sz="36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sz="3600" b="1" u="sng" kern="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55-58</a:t>
            </a:r>
            <a:endParaRPr lang="en-US" sz="3600" b="1" kern="2600" dirty="0"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3600" b="1" kern="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  <a:r>
              <a:rPr lang="zh-TW" sz="40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前言</a:t>
            </a:r>
            <a:r>
              <a:rPr lang="en-US" altLang="zh-TW" sz="4000" b="1" u="sng" kern="2600" cap="small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sz="4000" b="1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死亡是個非常現實的問題</a:t>
            </a:r>
            <a:r>
              <a:rPr lang="en-US" altLang="zh-TW" sz="4000" b="1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4000" b="1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聖經告訴我們</a:t>
            </a:r>
            <a:r>
              <a:rPr lang="en-US" altLang="zh-TW" sz="4000" b="1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sz="4000" b="1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“</a:t>
            </a:r>
            <a:r>
              <a:rPr lang="zh-TW" sz="40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按著定命</a:t>
            </a:r>
            <a:r>
              <a:rPr lang="en-US" altLang="zh-TW" sz="40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40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人人都有一死</a:t>
            </a:r>
            <a:r>
              <a:rPr lang="en-US" altLang="zh-TW" sz="40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40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死後且有審判</a:t>
            </a:r>
            <a:r>
              <a:rPr lang="en-US" altLang="zh-TW" sz="40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sz="4000" b="1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”﹝</a:t>
            </a:r>
            <a:r>
              <a:rPr lang="zh-TW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希伯來書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9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</a:t>
            </a:r>
            <a:r>
              <a:rPr lang="zh-TW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r>
              <a:rPr lang="en-US" altLang="zh-TW" sz="4000" b="1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sz="4000" b="1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死是人類最後的敵人</a:t>
            </a:r>
            <a:r>
              <a:rPr lang="en-US" altLang="zh-TW" sz="4000" b="1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4000" b="1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除了主再來時活著被提的信徒以外</a:t>
            </a:r>
            <a:r>
              <a:rPr lang="en-US" altLang="zh-TW" sz="4000" b="1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4000" b="1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死是每個生活在世上的人天天面對的問題</a:t>
            </a:r>
            <a:r>
              <a:rPr lang="en-US" altLang="zh-TW" sz="4000" b="1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sz="4000" b="1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死亡可能隨時會臨到任何人身上</a:t>
            </a:r>
            <a:r>
              <a:rPr lang="en-US" altLang="zh-TW" sz="4000" b="1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sz="4000" b="1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問題是我們怎樣去面對</a:t>
            </a:r>
            <a:r>
              <a:rPr lang="en-US" altLang="zh-TW" sz="4000" b="1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sz="4000" b="1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怎樣去得勝</a:t>
            </a:r>
            <a:r>
              <a:rPr lang="en-US" altLang="zh-TW" sz="4000" b="1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lang="en-US" sz="4000" b="1" kern="2600" dirty="0">
              <a:solidFill>
                <a:schemeClr val="bg1"/>
              </a:solidFill>
              <a:effectLst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31520" marR="0" indent="-731520">
              <a:buNone/>
            </a:pPr>
            <a:r>
              <a:rPr lang="en-US" sz="3600" b="1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  <a:endParaRPr lang="en-US" sz="3600" b="1" kern="2600" dirty="0">
              <a:solidFill>
                <a:schemeClr val="bg1"/>
              </a:solidFill>
              <a:effectLst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04800" marR="0">
              <a:buNone/>
            </a:pPr>
            <a:r>
              <a:rPr lang="en-US" sz="3600" b="1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  <a:endParaRPr lang="en-US" sz="3600" b="1" kern="2600" dirty="0">
              <a:solidFill>
                <a:schemeClr val="bg1"/>
              </a:solidFill>
              <a:effectLst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3600" b="1" u="none" strike="noStrike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  <a:endParaRPr lang="en-US" sz="3600" b="1" kern="2600" dirty="0">
              <a:solidFill>
                <a:schemeClr val="bg1"/>
              </a:solidFill>
              <a:effectLst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None/>
            </a:pPr>
            <a:br>
              <a:rPr lang="en-US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endParaRPr lang="en-US" sz="3600" b="1" dirty="0">
              <a:solidFill>
                <a:schemeClr val="bg1"/>
              </a:solidFill>
              <a:effectLst/>
            </a:endParaRPr>
          </a:p>
          <a:p>
            <a:pPr marL="0" marR="0">
              <a:buNone/>
            </a:pPr>
            <a:r>
              <a:rPr lang="en-US" sz="3600" b="1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  <a:endParaRPr lang="en-US" sz="3600" b="1" kern="2600" dirty="0">
              <a:solidFill>
                <a:schemeClr val="bg1"/>
              </a:solidFill>
              <a:effectLst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3600" b="1" u="none" strike="noStrike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  <a:endParaRPr lang="en-US" sz="3600" b="1" kern="2600" dirty="0">
              <a:solidFill>
                <a:schemeClr val="bg1"/>
              </a:solidFill>
              <a:effectLst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42900" marR="0" lvl="0" indent="-342900">
              <a:buFont typeface="+mj-ea"/>
              <a:buAutoNum type="ea1ChtPlain"/>
              <a:tabLst>
                <a:tab pos="457200" algn="l"/>
                <a:tab pos="685800" algn="l"/>
              </a:tabLst>
            </a:pPr>
            <a:endParaRPr lang="en-US" sz="3600" b="1" kern="2600" dirty="0">
              <a:solidFill>
                <a:schemeClr val="bg1"/>
              </a:solidFill>
              <a:effectLst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3600" b="1" u="none" strike="noStrike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  <a:endParaRPr lang="en-US" sz="3600" b="1" kern="2600" dirty="0">
              <a:solidFill>
                <a:schemeClr val="bg1"/>
              </a:solidFill>
              <a:effectLst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3600" b="1" u="none" strike="noStrike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  <a:endParaRPr lang="en-US" sz="3600" b="1" kern="2600" dirty="0">
              <a:solidFill>
                <a:schemeClr val="bg1"/>
              </a:solidFill>
              <a:effectLst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3600" b="1" kern="2600" cap="small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  <a:endParaRPr lang="en-US" sz="3600" b="1" kern="2600" dirty="0">
              <a:solidFill>
                <a:schemeClr val="bg1"/>
              </a:solidFill>
              <a:effectLst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buNone/>
            </a:pPr>
            <a:br>
              <a:rPr lang="en-US" sz="3600" b="1" kern="26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</a:b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071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AF6BD0-2F59-88F2-E1C0-735E40578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E3169A2-FE8B-DCFE-AA5E-937381AD85EA}"/>
              </a:ext>
            </a:extLst>
          </p:cNvPr>
          <p:cNvSpPr txBox="1"/>
          <p:nvPr/>
        </p:nvSpPr>
        <p:spPr>
          <a:xfrm>
            <a:off x="0" y="0"/>
            <a:ext cx="12192000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3152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kumimoji="0" lang="zh-TW" altLang="en-US" sz="4000" b="1" i="0" u="none" strike="noStrike" kern="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帖撒羅尼迦前書</a:t>
            </a:r>
            <a:r>
              <a:rPr kumimoji="0" lang="en-US" altLang="zh-TW" sz="4000" b="1" i="0" u="none" strike="noStrike" kern="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  <a:r>
              <a:rPr kumimoji="0" lang="en-US" sz="4000" b="1" i="0" u="none" strike="noStrike" kern="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13-18</a:t>
            </a:r>
            <a:r>
              <a:rPr kumimoji="0" lang="en-US" sz="40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論到睡了的人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我們不願</a:t>
            </a:r>
            <a:endParaRPr kumimoji="0" lang="en-US" altLang="zh-TW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3152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kern="2600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意弟兄們不知道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恐怕你們憂傷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像那些沒有指望的人</a:t>
            </a:r>
            <a:endParaRPr kumimoji="0" lang="en-US" altLang="zh-TW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3152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kern="2600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一樣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en-US" sz="40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14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我們若信耶穌死而復活了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那已經在耶穌裡睡</a:t>
            </a:r>
            <a:endParaRPr kumimoji="0" lang="en-US" altLang="zh-TW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3152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kern="2600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了的人</a:t>
            </a:r>
            <a:r>
              <a:rPr lang="en-US" altLang="zh-TW" sz="4000" b="1" kern="2600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神也必將他與耶穌一同帶來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en-US" sz="40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15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我們現在照主</a:t>
            </a:r>
            <a:endParaRPr kumimoji="0" lang="en-US" altLang="zh-TW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3152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kern="2600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的話告訴你們一件事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我們這活著還存留到主降臨的</a:t>
            </a:r>
            <a:endParaRPr kumimoji="0" lang="en-US" altLang="zh-TW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3152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kern="2600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</a:t>
            </a:r>
            <a:r>
              <a:rPr lang="en-US" altLang="zh-TW" sz="4000" b="1" kern="2600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斷不能在那已經睡了的人之先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en-US" sz="40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16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因為主必親自從</a:t>
            </a:r>
            <a:endParaRPr kumimoji="0" lang="en-US" altLang="zh-TW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3152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kern="2600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天降臨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有呼叫的聲音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和天使長的聲音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又有神的號</a:t>
            </a:r>
            <a:endParaRPr kumimoji="0" lang="en-US" altLang="zh-TW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3152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kern="2600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吹響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那在基督裡死了的人必先復活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en-US" sz="40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以後我們這活</a:t>
            </a:r>
            <a:endParaRPr kumimoji="0" lang="en-US" altLang="zh-TW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3152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kern="2600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著還存留的人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必和他們一同被提到雲裡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在空中與主</a:t>
            </a:r>
            <a:endParaRPr kumimoji="0" lang="en-US" altLang="zh-TW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3152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kern="2600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相遇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這樣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我們就要和主永遠同在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en-US" sz="40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18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所以你們當用這</a:t>
            </a:r>
            <a:endParaRPr kumimoji="0" lang="en-US" altLang="zh-TW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3152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kern="2600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些話彼此勸慰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638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8818E2-B50A-4FF7-CFDB-978ED1728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CCB4097-F6A5-E6C7-3EE8-B06B328886A2}"/>
              </a:ext>
            </a:extLst>
          </p:cNvPr>
          <p:cNvSpPr txBox="1"/>
          <p:nvPr/>
        </p:nvSpPr>
        <p:spPr>
          <a:xfrm>
            <a:off x="0" y="604685"/>
            <a:ext cx="121920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3152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kumimoji="0" lang="zh-TW" altLang="en-US" sz="4000" b="1" i="0" u="none" strike="noStrike" kern="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啟示錄</a:t>
            </a:r>
            <a:r>
              <a:rPr kumimoji="0" lang="en-US" altLang="zh-TW" sz="4000" b="1" i="0" u="none" strike="noStrike" kern="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  <a:r>
              <a:rPr kumimoji="0" lang="en-US" sz="4000" b="1" i="0" u="none" strike="noStrike" kern="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14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我聽見從天上有聲音說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你要寫下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從今以後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在主裡面而死的人有福了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聖靈說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是的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他們息了自己的勞苦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作工的果效也隨著他們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31520" marR="0" lvl="0" indent="-73152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kumimoji="0" lang="zh-TW" altLang="en-US" sz="4000" b="1" i="0" u="none" strike="noStrike" kern="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詩篇</a:t>
            </a:r>
            <a:r>
              <a:rPr kumimoji="0" lang="en-US" altLang="zh-TW" sz="4000" b="1" i="0" u="none" strike="noStrike" kern="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  <a:r>
              <a:rPr kumimoji="0" lang="en-US" sz="4000" b="1" i="0" u="none" strike="noStrike" kern="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116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15 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在耶和華眼中看聖民之死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極為寶貴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3152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kumimoji="0" lang="zh-TW" altLang="en-US" sz="4000" b="1" i="0" u="none" strike="noStrike" kern="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腓立比書</a:t>
            </a:r>
            <a:r>
              <a:rPr kumimoji="0" lang="en-US" altLang="zh-TW" sz="4000" b="1" i="0" u="none" strike="noStrike" kern="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  <a:r>
              <a:rPr kumimoji="0" lang="en-US" sz="4000" b="1" i="0" u="none" strike="noStrike" kern="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21-23 </a:t>
            </a:r>
            <a:r>
              <a:rPr kumimoji="0" lang="en-US" sz="40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21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因我活著就是基督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我死了就有益處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en-US" sz="40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22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但我在肉身活著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若成就我功夫的果子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我就不知道該挑選甚麼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en-US" sz="40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23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我正在兩難之間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情願離世與基督同在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因為這是好得無比的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026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D279F0-619A-2324-EF2F-76B6F016B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26F990D-8052-DA38-655D-A205D6198790}"/>
              </a:ext>
            </a:extLst>
          </p:cNvPr>
          <p:cNvSpPr txBox="1"/>
          <p:nvPr/>
        </p:nvSpPr>
        <p:spPr>
          <a:xfrm>
            <a:off x="-176981" y="221226"/>
            <a:ext cx="12255910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3152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kumimoji="0" lang="zh-TW" altLang="en-US" sz="4000" b="1" i="0" u="none" strike="noStrike" kern="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約翰福音</a:t>
            </a:r>
            <a:r>
              <a:rPr kumimoji="0" lang="en-US" altLang="zh-TW" sz="4000" b="1" i="0" u="none" strike="noStrike" kern="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  <a:r>
              <a:rPr kumimoji="0" lang="en-US" sz="4000" b="1" i="0" u="none" strike="noStrike" kern="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14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1-3</a:t>
            </a:r>
            <a:r>
              <a:rPr kumimoji="0" lang="en-US" sz="40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你們心裡不要憂愁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你們信神</a:t>
            </a:r>
            <a:r>
              <a:rPr lang="en-US" altLang="zh-TW" sz="4000" b="1" kern="2600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也當信我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en-US" sz="40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在我父的家裡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有許多住處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若是沒有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我就早已告訴你們了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我去原是為你們豫備地方去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en-US" sz="40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我若去為你們豫備了地方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就必再來接你們到我那裡去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我在那裡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叫你們也在那裡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3152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kumimoji="0" lang="zh-TW" altLang="en-US" sz="4000" b="1" i="0" u="none" strike="noStrike" kern="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希伯來書</a:t>
            </a:r>
            <a:r>
              <a:rPr kumimoji="0" lang="en-US" altLang="zh-TW" sz="4000" b="1" i="0" u="none" strike="noStrike" kern="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  <a:r>
              <a:rPr kumimoji="0" lang="en-US" sz="4000" b="1" i="0" u="none" strike="noStrike" kern="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22-24 </a:t>
            </a:r>
            <a:r>
              <a:rPr kumimoji="0" lang="en-US" sz="40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22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你們乃是來到錫安山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永生神的城邑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就是天上的耶路撒冷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那裡有千萬的天使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en-US" sz="40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23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有名錄在天上諸長子之會所共聚的總會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有審判眾人的 神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和被成全之義人的靈魂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en-US" sz="40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24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並新約的中保耶穌、以及所灑的血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這血所說的比亞伯的血所說的更美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706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F0ADAB-64B9-8299-640C-1EFD7FD79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1A78510-5DEF-D164-3930-F868DF9FEEC9}"/>
              </a:ext>
            </a:extLst>
          </p:cNvPr>
          <p:cNvSpPr txBox="1"/>
          <p:nvPr/>
        </p:nvSpPr>
        <p:spPr>
          <a:xfrm>
            <a:off x="0" y="339213"/>
            <a:ext cx="1200518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31520" marR="0" lvl="0" indent="-73152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kumimoji="0" lang="zh-TW" altLang="en-US" sz="4000" b="1" i="0" u="none" strike="noStrike" kern="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哥林多前書</a:t>
            </a:r>
            <a:r>
              <a:rPr kumimoji="0" lang="en-US" altLang="zh-TW" sz="4000" b="1" i="0" u="none" strike="noStrike" kern="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】</a:t>
            </a:r>
            <a:r>
              <a:rPr kumimoji="0" lang="en-US" sz="4000" b="1" i="0" u="none" strike="noStrike" kern="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15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55-58</a:t>
            </a:r>
            <a:r>
              <a:rPr kumimoji="0" lang="en-US" sz="40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55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死阿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你得勝的權勢在那裡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死阿</a:t>
            </a:r>
            <a:r>
              <a:rPr lang="en-US" altLang="zh-TW" sz="4000" b="1" kern="2600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你的毒鉤在那裡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en-US" sz="40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56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死的毒鉤就是罪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罪的權勢就是律法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en-US" sz="40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57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感謝神</a:t>
            </a:r>
            <a:r>
              <a:rPr lang="en-US" altLang="zh-TW" sz="4000" b="1" kern="2600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使我們藉著我們的主耶穌基督得勝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en-US" sz="4000" b="1" i="0" u="none" strike="noStrike" kern="2600" cap="none" spc="0" normalizeH="0" baseline="30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58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所以我親愛的弟兄們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你們務要堅固不可搖動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常常竭力多作主工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因為知道你們的勞苦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在主裡面不是徒然的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492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2F47AE-DCF8-332A-3D32-7CCCED9D9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D97A6ED-9E57-B44F-F6EC-2535C4791F24}"/>
              </a:ext>
            </a:extLst>
          </p:cNvPr>
          <p:cNvSpPr txBox="1"/>
          <p:nvPr/>
        </p:nvSpPr>
        <p:spPr>
          <a:xfrm>
            <a:off x="471948" y="501445"/>
            <a:ext cx="11120284" cy="6063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57200" algn="l"/>
              </a:tabLst>
              <a:defRPr/>
            </a:pPr>
            <a:r>
              <a:rPr kumimoji="0" lang="zh-CN" alt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</a:t>
            </a:r>
            <a:r>
              <a:rPr kumimoji="0" lang="en-US" altLang="zh-CN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死的定義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0480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“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死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” 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是 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“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分開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”</a:t>
            </a:r>
            <a:r>
              <a:rPr lang="en-US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“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分離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”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Separation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的意思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57200" algn="l"/>
                <a:tab pos="685800" algn="l"/>
              </a:tabLst>
              <a:defRPr/>
            </a:pPr>
            <a:endParaRPr kumimoji="0" lang="en-US" altLang="zh-TW" sz="2000" b="1" i="0" u="sng" strike="noStrike" kern="2600" cap="sm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57200" algn="l"/>
                <a:tab pos="685800" algn="l"/>
              </a:tabLst>
              <a:defRPr/>
            </a:pPr>
            <a:r>
              <a:rPr kumimoji="0" lang="zh-CN" alt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二</a:t>
            </a:r>
            <a:r>
              <a:rPr kumimoji="0" lang="en-US" altLang="zh-CN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死的原因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</a:tabLst>
              <a:defRPr/>
            </a:pP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亞當犯罪的結果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羅馬書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</a:tabLst>
              <a:defRPr/>
            </a:pP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“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罪的工價乃是死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”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羅馬書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23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</a:tabLst>
              <a:defRPr/>
            </a:pP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“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私慾既懷了胎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就生出罪來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罪既長成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就生出 </a:t>
            </a:r>
            <a:endParaRPr kumimoji="0" lang="en-US" altLang="zh-TW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1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685800" algn="l"/>
              </a:tabLst>
              <a:defRPr/>
            </a:pPr>
            <a:r>
              <a:rPr lang="en-US" altLang="zh-TW" sz="4000" b="1" kern="2600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死來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”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雅各書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15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1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685800" algn="l"/>
              </a:tabLst>
              <a:defRPr/>
            </a:pP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4.“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按著定命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人人都有一死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死後且有審判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”</a:t>
            </a:r>
          </a:p>
          <a:p>
            <a:pPr marR="0" lvl="1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685800" algn="l"/>
              </a:tabLst>
              <a:defRPr/>
            </a:pP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希伯來書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9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33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DDB196-93A3-8176-029B-F38D8745C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29F925-4E72-8E90-B47A-8C605006336D}"/>
              </a:ext>
            </a:extLst>
          </p:cNvPr>
          <p:cNvSpPr txBox="1"/>
          <p:nvPr/>
        </p:nvSpPr>
        <p:spPr>
          <a:xfrm>
            <a:off x="530943" y="648928"/>
            <a:ext cx="11326760" cy="621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57200" algn="l"/>
                <a:tab pos="685800" algn="l"/>
              </a:tabLst>
              <a:defRPr/>
            </a:pPr>
            <a:r>
              <a:rPr kumimoji="0" lang="zh-CN" alt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三</a:t>
            </a:r>
            <a:r>
              <a:rPr kumimoji="0" lang="en-US" altLang="zh-CN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死的種類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</a:tabLst>
              <a:defRPr/>
            </a:pP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肉體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身體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的死</a:t>
            </a:r>
            <a:endParaRPr kumimoji="0" lang="en-US" altLang="zh-TW" sz="4000" b="1" i="0" u="none" strike="noStrike" kern="2600" cap="sm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1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685800" algn="l"/>
              </a:tabLst>
              <a:defRPr/>
            </a:pP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希伯來書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9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彼得後書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13-14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r>
              <a:rPr lang="en-US" altLang="zh-TW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</a:p>
          <a:p>
            <a:pPr marR="0" lvl="1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685800" algn="l"/>
              </a:tabLst>
              <a:defRPr/>
            </a:pP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肉體與靈魂分開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第一次的死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聖經說是離</a:t>
            </a:r>
            <a:endParaRPr kumimoji="0" lang="en-US" altLang="zh-TW" sz="4000" b="1" i="0" u="none" strike="noStrike" kern="2600" cap="sm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1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685800" algn="l"/>
              </a:tabLst>
              <a:defRPr/>
            </a:pP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開地上的帳棚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哥林多後書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或取回靈魂 </a:t>
            </a:r>
            <a:endParaRPr kumimoji="0" lang="en-US" altLang="zh-TW" sz="4000" b="1" i="0" u="none" strike="noStrike" kern="2600" cap="sm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1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685800" algn="l"/>
              </a:tabLst>
              <a:defRPr/>
            </a:pP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路加福音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20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</a:p>
          <a:p>
            <a:pPr lvl="1">
              <a:tabLst>
                <a:tab pos="685800" algn="l"/>
              </a:tabLst>
              <a:defRPr/>
            </a:pP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靈性的死</a:t>
            </a:r>
            <a:r>
              <a:rPr lang="en-US" altLang="zh-TW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lang="zh-TW" alt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羅馬書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6:23,</a:t>
            </a:r>
            <a:r>
              <a:rPr lang="zh-TW" alt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啟示錄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20:13-15</a:t>
            </a:r>
            <a:r>
              <a:rPr lang="en-US" altLang="zh-TW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﹞:</a:t>
            </a:r>
          </a:p>
          <a:p>
            <a:pPr lvl="1">
              <a:tabLst>
                <a:tab pos="685800" algn="l"/>
              </a:tabLst>
              <a:defRPr/>
            </a:pP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lang="zh-TW" altLang="en-US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靈魂與 神永遠隔絕</a:t>
            </a: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lang="zh-TW" altLang="en-US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第二次的死</a:t>
            </a: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</a:p>
          <a:p>
            <a:pPr lvl="1">
              <a:tabLst>
                <a:tab pos="685800" algn="l"/>
              </a:tabLst>
              <a:defRPr/>
            </a:pP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lang="en-US" altLang="zh-TW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lang="zh-TW" alt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以弗所書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4:18</a:t>
            </a:r>
            <a:r>
              <a:rPr lang="en-US" altLang="zh-TW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r>
              <a:rPr lang="zh-TW" altLang="en-US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聖經說是地獄的火湖</a:t>
            </a:r>
            <a:endParaRPr lang="en-US" sz="4000" b="1" kern="2600" dirty="0">
              <a:solidFill>
                <a:prstClr val="black"/>
              </a:solidFill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1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685800" algn="l"/>
              </a:tabLst>
              <a:defRPr/>
            </a:pPr>
            <a:endParaRPr kumimoji="0" lang="en-US" sz="36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85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B74F64-9B93-DF49-2A81-21A8E31FA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B4C7D81-8B3B-B388-8378-6F7CA6839801}"/>
              </a:ext>
            </a:extLst>
          </p:cNvPr>
          <p:cNvSpPr txBox="1"/>
          <p:nvPr/>
        </p:nvSpPr>
        <p:spPr>
          <a:xfrm>
            <a:off x="0" y="294968"/>
            <a:ext cx="12192001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57200" algn="l"/>
                <a:tab pos="685800" algn="l"/>
              </a:tabLst>
              <a:defRPr/>
            </a:pPr>
            <a:r>
              <a:rPr kumimoji="0" lang="zh-CN" alt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四</a:t>
            </a:r>
            <a:r>
              <a:rPr kumimoji="0" lang="en-US" altLang="zh-CN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非基督徒的死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</a:tabLst>
              <a:defRPr/>
            </a:pPr>
            <a:r>
              <a:rPr kumimoji="0" lang="zh-TW" altLang="en-US" sz="38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永訣</a:t>
            </a:r>
            <a:r>
              <a:rPr kumimoji="0" lang="en-US" altLang="zh-TW" sz="38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zh-TW" altLang="en-US" sz="38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再沒有相見的機會</a:t>
            </a:r>
            <a:endParaRPr kumimoji="0" lang="en-US" sz="38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</a:tabLst>
              <a:defRPr/>
            </a:pPr>
            <a:r>
              <a:rPr kumimoji="0" lang="zh-TW" altLang="en-US" sz="38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沒有指望</a:t>
            </a:r>
            <a:r>
              <a:rPr kumimoji="0" lang="en-US" altLang="zh-TW" sz="3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3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以弗所書</a:t>
            </a:r>
            <a:r>
              <a:rPr kumimoji="0" lang="en-US" sz="3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en-US" sz="38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3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12</a:t>
            </a:r>
            <a:r>
              <a:rPr kumimoji="0" lang="en-US" altLang="zh-TW" sz="3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38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</a:tabLst>
              <a:defRPr/>
            </a:pPr>
            <a:r>
              <a:rPr kumimoji="0" lang="zh-TW" altLang="en-US" sz="38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復活受審</a:t>
            </a:r>
            <a:r>
              <a:rPr kumimoji="0" lang="en-US" altLang="zh-TW" sz="38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zh-TW" altLang="en-US" sz="38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白色大寶座前的審判</a:t>
            </a:r>
            <a:r>
              <a:rPr kumimoji="0" lang="en-US" altLang="zh-TW" sz="3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3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啟示錄</a:t>
            </a:r>
            <a:r>
              <a:rPr kumimoji="0" lang="en-US" sz="3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20</a:t>
            </a:r>
            <a:r>
              <a:rPr lang="en-US" sz="38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3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11-12</a:t>
            </a:r>
            <a:r>
              <a:rPr kumimoji="0" lang="en-US" altLang="zh-TW" sz="3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38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</a:tabLst>
              <a:defRPr/>
            </a:pPr>
            <a:r>
              <a:rPr kumimoji="0" lang="zh-TW" altLang="en-US" sz="38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立刻到陰間去</a:t>
            </a:r>
            <a:r>
              <a:rPr kumimoji="0" lang="en-US" altLang="zh-TW" sz="3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3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路加福音</a:t>
            </a:r>
            <a:r>
              <a:rPr kumimoji="0" lang="en-US" sz="3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16</a:t>
            </a:r>
            <a:r>
              <a:rPr lang="en-US" sz="38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3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23-24</a:t>
            </a:r>
            <a:r>
              <a:rPr lang="en-US" sz="38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3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啟示錄</a:t>
            </a:r>
            <a:r>
              <a:rPr kumimoji="0" lang="en-US" sz="3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20</a:t>
            </a:r>
            <a:r>
              <a:rPr lang="en-US" sz="38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3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13-14</a:t>
            </a:r>
            <a:r>
              <a:rPr kumimoji="0" lang="en-US" altLang="zh-TW" sz="3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38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</a:tabLst>
              <a:defRPr/>
            </a:pPr>
            <a:r>
              <a:rPr kumimoji="0" lang="zh-TW" altLang="en-US" sz="38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最後進入地獄的火湖裡</a:t>
            </a:r>
            <a:r>
              <a:rPr kumimoji="0" lang="en-US" altLang="zh-TW" sz="38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zh-TW" altLang="en-US" sz="38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受永刑</a:t>
            </a:r>
            <a:endParaRPr kumimoji="0" lang="en-US" altLang="zh-TW" sz="3800" b="1" i="0" u="none" strike="noStrike" kern="2600" cap="sm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1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685800" algn="l"/>
              </a:tabLst>
              <a:defRPr/>
            </a:pPr>
            <a:r>
              <a:rPr lang="en-US" altLang="zh-TW" sz="38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kumimoji="0" lang="en-US" altLang="zh-TW" sz="3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3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啟示錄</a:t>
            </a:r>
            <a:r>
              <a:rPr kumimoji="0" lang="en-US" sz="3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20</a:t>
            </a:r>
            <a:r>
              <a:rPr lang="en-US" sz="38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3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13-15</a:t>
            </a:r>
            <a:r>
              <a:rPr lang="en-US" sz="38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3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馬太福音</a:t>
            </a:r>
            <a:r>
              <a:rPr kumimoji="0" lang="en-US" sz="3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25</a:t>
            </a:r>
            <a:r>
              <a:rPr lang="en-US" sz="38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3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46</a:t>
            </a:r>
            <a:r>
              <a:rPr kumimoji="0" lang="en-US" altLang="zh-TW" sz="38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lang="en-US" altLang="zh-TW" sz="3800" b="1" kern="2600" noProof="0" dirty="0">
              <a:solidFill>
                <a:schemeClr val="accent2">
                  <a:lumMod val="60000"/>
                  <a:lumOff val="40000"/>
                </a:schemeClr>
              </a:solidFill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1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685800" algn="l"/>
              </a:tabLst>
              <a:defRPr/>
            </a:pP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永遠受苦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永遠孤單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永遠沉淪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帖撒羅尼迦後書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9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有不死的蟲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不滅的火</a:t>
            </a:r>
            <a:endParaRPr kumimoji="0" lang="en-US" altLang="zh-TW" sz="4000" b="1" i="0" u="none" strike="noStrike" kern="2600" cap="sm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1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685800" algn="l"/>
              </a:tabLst>
              <a:defRPr/>
            </a:pP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以賽亞書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66</a:t>
            </a:r>
            <a:r>
              <a:rPr lang="en-US" altLang="zh-TW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馬可福音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9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48-49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342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01385-6C8F-BAC7-2265-0052318A8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41C940F-E009-5595-F7AB-954C958A597E}"/>
              </a:ext>
            </a:extLst>
          </p:cNvPr>
          <p:cNvSpPr txBox="1"/>
          <p:nvPr/>
        </p:nvSpPr>
        <p:spPr>
          <a:xfrm>
            <a:off x="0" y="176981"/>
            <a:ext cx="11946194" cy="6309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57200" algn="l"/>
                <a:tab pos="685800" algn="l"/>
              </a:tabLst>
              <a:defRPr/>
            </a:pPr>
            <a:r>
              <a:rPr lang="zh-CN" altLang="en-US" sz="44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五</a:t>
            </a:r>
            <a:r>
              <a:rPr lang="en-US" altLang="zh-CN" sz="44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基督徒的死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</a:tabLst>
              <a:defRPr/>
            </a:pP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睡了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帖撒羅尼迦前書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</a:tabLst>
              <a:defRPr/>
            </a:pP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天使陪伴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路加福音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16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22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</a:tabLst>
              <a:defRPr/>
            </a:pP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進入樂園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路加福音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23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43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r>
              <a:rPr lang="en-US" altLang="zh-TW" sz="4000" b="1" kern="2600" cap="small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暫時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等候復活交帳之處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</a:tabLst>
              <a:defRPr/>
            </a:pP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立刻與主同在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腓立比書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21-23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哥林多後書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</a:tabLst>
              <a:defRPr/>
            </a:pP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已經勝過死亡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哥林多前書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15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54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57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r>
              <a:rPr lang="en-US" altLang="zh-TW" sz="4000" b="1" kern="2600" cap="small" dirty="0">
                <a:solidFill>
                  <a:schemeClr val="bg1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“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在主裡面而死的人有福了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”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啟示錄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14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</a:t>
            </a:r>
            <a:r>
              <a:rPr kumimoji="0" lang="zh-TW" altLang="en-US" sz="4000" b="1" i="0" u="none" strike="noStrike" kern="2600" cap="small" spc="0" normalizeH="0" baseline="-25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上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</a:tabLst>
              <a:defRPr/>
            </a:pP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是再見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不是永訣</a:t>
            </a:r>
            <a:endParaRPr kumimoji="0" lang="en-US" altLang="zh-TW" sz="4000" b="1" i="0" u="none" strike="noStrike" kern="2600" cap="sm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1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685800" algn="l"/>
              </a:tabLst>
              <a:defRPr/>
            </a:pP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帖撒羅尼迦前書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約翰福音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14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24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693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4C9379-5B6C-1C11-A744-477FF8C67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CB13930-3545-7004-E444-DC6572092F66}"/>
              </a:ext>
            </a:extLst>
          </p:cNvPr>
          <p:cNvSpPr txBox="1"/>
          <p:nvPr/>
        </p:nvSpPr>
        <p:spPr>
          <a:xfrm>
            <a:off x="1" y="589934"/>
            <a:ext cx="121920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1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685800" algn="l"/>
              </a:tabLst>
              <a:defRPr/>
            </a:pP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7.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復活交帳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希伯來書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9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27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哥林多前書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10-15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帖撒羅尼迦前書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14-16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彼得前書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17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1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685800" algn="l"/>
              </a:tabLst>
              <a:defRPr/>
            </a:pP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8.“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作工的果效也隨著他們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”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啟示錄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14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</a:t>
            </a:r>
            <a:r>
              <a:rPr kumimoji="0" lang="zh-TW" altLang="en-US" sz="4000" b="1" i="0" u="none" strike="noStrike" kern="2600" cap="small" spc="0" normalizeH="0" baseline="-2500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下</a:t>
            </a:r>
            <a:r>
              <a:rPr lang="en-US" altLang="zh-TW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哥林多前書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15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58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1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685800" algn="l"/>
              </a:tabLst>
              <a:defRPr/>
            </a:pP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9.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千年王國中與主耶穌同作王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啟示錄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20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5-6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1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685800" algn="l"/>
              </a:tabLst>
              <a:defRPr/>
            </a:pP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最後進入永恆的天家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新耶路撒冷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啟示錄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21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章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81000" marR="0" lvl="0" indent="304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不再生病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不再悲哀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痛苦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不再分離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不再流眼淚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81000" marR="0" lvl="0" indent="304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永遠的福樂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永遠的安息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永遠的榮耀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359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EA68C2-1524-4D50-2EDD-F3D6112A8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1448A8E-6BAE-3D22-4F73-1CC41543B046}"/>
              </a:ext>
            </a:extLst>
          </p:cNvPr>
          <p:cNvSpPr txBox="1"/>
          <p:nvPr/>
        </p:nvSpPr>
        <p:spPr>
          <a:xfrm>
            <a:off x="663677" y="1076631"/>
            <a:ext cx="10884310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57200" algn="l"/>
                <a:tab pos="685800" algn="l"/>
              </a:tabLst>
              <a:defRPr/>
            </a:pPr>
            <a:r>
              <a:rPr kumimoji="0" lang="zh-CN" alt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六</a:t>
            </a:r>
            <a:r>
              <a:rPr kumimoji="0" lang="en-US" altLang="zh-CN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神對基督徒死的看法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</a:tabLst>
              <a:defRPr/>
            </a:pP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“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看聖民之死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極為寶貴</a:t>
            </a:r>
            <a:r>
              <a:rPr kumimoji="0" lang="en-US" altLang="zh-TW" sz="4000" b="1" i="0" u="none" strike="noStrike" kern="26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”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詩篇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116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15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</a:tabLst>
              <a:defRPr/>
            </a:pP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回家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天堂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新耶路撒冷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永遠的家</a:t>
            </a:r>
            <a:endParaRPr kumimoji="0" lang="en-US" altLang="zh-TW" sz="4000" b="1" i="0" u="none" strike="noStrike" kern="2600" cap="sm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1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685800" algn="l"/>
              </a:tabLst>
              <a:defRPr/>
            </a:pP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      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希伯來書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11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13-16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8100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神所愛的兒女息了世上的勞苦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歸家了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!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5491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9FD860-12E6-4C1F-4E62-8259E99D2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D51917-3B39-AD32-1B12-5C0960DF4DE6}"/>
              </a:ext>
            </a:extLst>
          </p:cNvPr>
          <p:cNvSpPr txBox="1"/>
          <p:nvPr/>
        </p:nvSpPr>
        <p:spPr>
          <a:xfrm>
            <a:off x="221226" y="353961"/>
            <a:ext cx="11724968" cy="6924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57200" algn="l"/>
                <a:tab pos="685800" algn="l"/>
              </a:tabLst>
              <a:defRPr/>
            </a:pPr>
            <a:r>
              <a:rPr kumimoji="0" lang="zh-CN" alt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七</a:t>
            </a:r>
            <a:r>
              <a:rPr lang="en-US" altLang="zh-CN" sz="4400" b="1" u="sng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基督徒回天家的準備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</a:tabLst>
              <a:defRPr/>
            </a:pP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清楚重生得救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約翰福音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</a:tabLst>
              <a:defRPr/>
            </a:pP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竭力多作主工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哥林多前書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15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58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</a:tabLst>
              <a:defRPr/>
            </a:pP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積極參與大使命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馬太福音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28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19-20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</a:tabLst>
              <a:defRPr/>
            </a:pP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積極投資永恆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積財寶在天</a:t>
            </a:r>
            <a:endParaRPr kumimoji="0" lang="en-US" altLang="zh-TW" sz="4000" b="1" i="0" u="none" strike="noStrike" kern="2600" cap="sm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1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685800" algn="l"/>
              </a:tabLst>
              <a:defRPr/>
            </a:pP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馬太福音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20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哥林多後書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9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6-12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1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685800" algn="l"/>
              </a:tabLst>
              <a:defRPr/>
            </a:pP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為主而活的生命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哥林多後書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15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1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685800" algn="l"/>
              </a:tabLst>
              <a:defRPr/>
            </a:pP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寫好自己的遺囑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哥林多前書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1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685800" algn="l"/>
              </a:tabLst>
              <a:defRPr/>
            </a:pP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7.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追思禮拜及葬禮的交代</a:t>
            </a:r>
            <a:endParaRPr kumimoji="0" lang="en-US" altLang="zh-TW" sz="4000" b="1" i="0" u="none" strike="noStrike" kern="2600" cap="sm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R="0" lvl="1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685800" algn="l"/>
              </a:tabLst>
              <a:defRPr/>
            </a:pP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﹝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哥林多前書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15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33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40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﹞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9846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BD8045-CBA8-4203-1541-D774C1449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5A5384-9D57-9B3B-AF0F-50E7870A579B}"/>
              </a:ext>
            </a:extLst>
          </p:cNvPr>
          <p:cNvSpPr txBox="1"/>
          <p:nvPr/>
        </p:nvSpPr>
        <p:spPr>
          <a:xfrm>
            <a:off x="412956" y="634181"/>
            <a:ext cx="11488992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57200" algn="l"/>
                <a:tab pos="685800" algn="l"/>
              </a:tabLst>
              <a:defRPr/>
            </a:pPr>
            <a:r>
              <a:rPr kumimoji="0" lang="zh-CN" alt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八</a:t>
            </a:r>
            <a:r>
              <a:rPr kumimoji="0" lang="en-US" altLang="zh-CN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kumimoji="0" lang="zh-TW" altLang="en-US" sz="4400" b="1" i="0" u="sng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作業</a:t>
            </a:r>
            <a:r>
              <a:rPr kumimoji="0" lang="zh-TW" altLang="en-US" sz="44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：</a:t>
            </a:r>
            <a:endParaRPr kumimoji="0" lang="en-US" sz="44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</a:tabLst>
              <a:defRPr/>
            </a:pP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找律師寫好自己的遺囑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</a:tabLst>
              <a:defRPr/>
            </a:pP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追思禮拜及葬禮的交代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</a:tabLst>
              <a:defRPr/>
            </a:pP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思想一下我們對死亡有沒什麼準備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?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是否預備好自己見主面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?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</a:tabLst>
              <a:defRPr/>
            </a:pP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下週背誦經文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哥林多前書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15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58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啟示錄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14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13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約翰福音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14</a:t>
            </a:r>
            <a:r>
              <a:rPr lang="en-US" sz="4000" b="1" kern="2600" cap="small" dirty="0">
                <a:solidFill>
                  <a:schemeClr val="accent2">
                    <a:lumMod val="60000"/>
                    <a:lumOff val="40000"/>
                  </a:schemeClr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kumimoji="0" lang="en-US" sz="4000" b="1" i="0" u="none" strike="noStrike" kern="2600" cap="small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1-3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685800" algn="l"/>
              </a:tabLst>
              <a:defRPr/>
            </a:pP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為我們的救恩</a:t>
            </a:r>
            <a:r>
              <a:rPr kumimoji="0" lang="en-US" altLang="zh-TW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kumimoji="0" lang="zh-TW" altLang="en-US" sz="40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永生的確據以及主耶穌為我們預備的永恆天家感謝神</a:t>
            </a:r>
            <a:r>
              <a:rPr lang="en-US" altLang="zh-TW" sz="4000" b="1" kern="2600" cap="small" dirty="0">
                <a:solidFill>
                  <a:prstClr val="black"/>
                </a:solidFill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!</a:t>
            </a:r>
            <a:endParaRPr kumimoji="0" lang="en-US" sz="40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r>
              <a:rPr kumimoji="0" lang="en-US" sz="3600" b="1" i="0" u="none" strike="noStrike" kern="26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  <a:endParaRPr kumimoji="0" lang="en-US" sz="3600" b="1" i="0" u="none" strike="noStrike" kern="2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665614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208</TotalTime>
  <Words>1955</Words>
  <Application>Microsoft Office PowerPoint</Application>
  <PresentationFormat>Widescreen</PresentationFormat>
  <Paragraphs>100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Century Gothic</vt:lpstr>
      <vt:lpstr>Garamond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門徒訓練班講義-Lesson23</dc:title>
  <dc:creator>Xiaohong Liu</dc:creator>
  <cp:lastModifiedBy>Wei Qing</cp:lastModifiedBy>
  <cp:revision>36</cp:revision>
  <dcterms:created xsi:type="dcterms:W3CDTF">2025-11-21T19:51:36Z</dcterms:created>
  <dcterms:modified xsi:type="dcterms:W3CDTF">2026-05-29T15:28:44Z</dcterms:modified>
</cp:coreProperties>
</file>